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14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R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200225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R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294466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R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252314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R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833691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915492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R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R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135408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R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R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57860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3799264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1777950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R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1253373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R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R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207321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R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R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DB1C6-B805-4B13-806B-A898DE3C72E4}" type="datetimeFigureOut">
              <a:rPr lang="fr-RE" smtClean="0"/>
              <a:pPr/>
              <a:t>29/11/2016</a:t>
            </a:fld>
            <a:endParaRPr lang="fr-R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R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19471-1C6F-477B-9312-A7C1464821BA}" type="slidenum">
              <a:rPr lang="fr-RE" smtClean="0"/>
              <a:pPr/>
              <a:t>‹N°›</a:t>
            </a:fld>
            <a:endParaRPr lang="fr-RE"/>
          </a:p>
        </p:txBody>
      </p:sp>
    </p:spTree>
    <p:extLst>
      <p:ext uri="{BB962C8B-B14F-4D97-AF65-F5344CB8AC3E}">
        <p14:creationId xmlns="" xmlns:p14="http://schemas.microsoft.com/office/powerpoint/2010/main" val="296451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RE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Correction des exercices</a:t>
            </a:r>
          </a:p>
        </p:txBody>
      </p:sp>
    </p:spTree>
    <p:extLst>
      <p:ext uri="{BB962C8B-B14F-4D97-AF65-F5344CB8AC3E}">
        <p14:creationId xmlns="" xmlns:p14="http://schemas.microsoft.com/office/powerpoint/2010/main" val="359080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3005" y="1216404"/>
            <a:ext cx="10774960" cy="5900126"/>
          </a:xfrm>
        </p:spPr>
        <p:txBody>
          <a:bodyPr/>
          <a:lstStyle/>
          <a:p>
            <a:pPr marL="0" indent="0">
              <a:buNone/>
            </a:pPr>
            <a:r>
              <a:rPr lang="fr-FR" u="sng" dirty="0">
                <a:solidFill>
                  <a:srgbClr val="00B050"/>
                </a:solidFill>
              </a:rPr>
              <a:t>Exercice 3 :</a:t>
            </a:r>
            <a:endParaRPr lang="fr-RE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00B050"/>
                </a:solidFill>
              </a:rPr>
              <a:t>On chauffe un morceau de ruban de magnésium. Dès qu’il commence à brûler, on le plonge dans un flacon rempli de dioxygène. On observe alors une lumière éblouissante et des fumées blanches.</a:t>
            </a:r>
            <a:endParaRPr lang="fr-RE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fr-FR" dirty="0">
                <a:solidFill>
                  <a:srgbClr val="00B050"/>
                </a:solidFill>
              </a:rPr>
              <a:t>1/ Schématise l’expérience.</a:t>
            </a:r>
            <a:endParaRPr lang="fr-RE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fr-FR" dirty="0">
                <a:solidFill>
                  <a:srgbClr val="00B050"/>
                </a:solidFill>
              </a:rPr>
              <a:t>2/ Quels sont les réactifs de cette combustion ?</a:t>
            </a:r>
            <a:endParaRPr lang="fr-RE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fr-FR" dirty="0">
                <a:solidFill>
                  <a:srgbClr val="00B050"/>
                </a:solidFill>
              </a:rPr>
              <a:t>3/ Sous quelle forme se présente le produit de cette combustion ?</a:t>
            </a:r>
            <a:endParaRPr lang="fr-RE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fr-FR" dirty="0">
                <a:solidFill>
                  <a:srgbClr val="00B050"/>
                </a:solidFill>
              </a:rPr>
              <a:t>4/ Le produit formé est de l’oxyde de magnésium. Ecris le bilan de la réaction chimique.</a:t>
            </a:r>
            <a:endParaRPr lang="fr-RE" dirty="0">
              <a:solidFill>
                <a:srgbClr val="00B050"/>
              </a:solidFill>
            </a:endParaRPr>
          </a:p>
          <a:p>
            <a:endParaRPr lang="fr-RE" dirty="0"/>
          </a:p>
        </p:txBody>
      </p:sp>
    </p:spTree>
    <p:extLst>
      <p:ext uri="{BB962C8B-B14F-4D97-AF65-F5344CB8AC3E}">
        <p14:creationId xmlns="" xmlns:p14="http://schemas.microsoft.com/office/powerpoint/2010/main" val="21657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672" y="377505"/>
            <a:ext cx="10951128" cy="5799458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1/ </a:t>
            </a:r>
            <a:r>
              <a:rPr lang="fr-FR" dirty="0">
                <a:solidFill>
                  <a:srgbClr val="FF0000"/>
                </a:solidFill>
              </a:rPr>
              <a:t>Schématise l’expérience.</a:t>
            </a:r>
            <a:endParaRPr lang="fr-R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RE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752" y="1082438"/>
            <a:ext cx="5747420" cy="52936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248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0727" y="293615"/>
            <a:ext cx="10993073" cy="588334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dirty="0"/>
              <a:t>2/ </a:t>
            </a:r>
            <a:r>
              <a:rPr lang="fr-FR" dirty="0">
                <a:solidFill>
                  <a:srgbClr val="FF0000"/>
                </a:solidFill>
              </a:rPr>
              <a:t>Quels sont les réactifs de cette combustion ?</a:t>
            </a:r>
          </a:p>
          <a:p>
            <a:pPr marL="0" lvl="0" indent="0">
              <a:buNone/>
            </a:pPr>
            <a:r>
              <a:rPr lang="fr-FR" dirty="0"/>
              <a:t>Les réactifs de cette combustion sont le magnésium et le dioxygène</a:t>
            </a:r>
            <a:endParaRPr lang="fr-RE" dirty="0"/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r>
              <a:rPr lang="fr-FR" dirty="0"/>
              <a:t>3/ </a:t>
            </a:r>
            <a:r>
              <a:rPr lang="fr-FR" dirty="0">
                <a:solidFill>
                  <a:srgbClr val="FF0000"/>
                </a:solidFill>
              </a:rPr>
              <a:t>Sous quelle forme se présente le produit de cette combustion ?</a:t>
            </a:r>
          </a:p>
          <a:p>
            <a:pPr marL="0" lvl="0" indent="0">
              <a:buNone/>
            </a:pPr>
            <a:r>
              <a:rPr lang="fr-RE" dirty="0"/>
              <a:t>Elle se présente sous forme de lumière éblouissante et d’une épaisse fumée blanche.</a:t>
            </a:r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r>
              <a:rPr lang="fr-FR" dirty="0"/>
              <a:t>4/ </a:t>
            </a:r>
            <a:r>
              <a:rPr lang="fr-FR" dirty="0">
                <a:solidFill>
                  <a:srgbClr val="FF0000"/>
                </a:solidFill>
              </a:rPr>
              <a:t>Le produit formé est de l’oxyde de magnésium. Ecris le bilan de la réaction chimique.</a:t>
            </a:r>
          </a:p>
          <a:p>
            <a:pPr marL="0" indent="0">
              <a:buNone/>
            </a:pPr>
            <a:r>
              <a:rPr lang="fr-RE" dirty="0"/>
              <a:t>Le bilan de la réaction chimique s’écrit:</a:t>
            </a:r>
          </a:p>
          <a:p>
            <a:pPr marL="0" indent="0">
              <a:buNone/>
            </a:pPr>
            <a:r>
              <a:rPr lang="fr-RE" dirty="0"/>
              <a:t>Magnésium + Dioxygène </a:t>
            </a:r>
            <a:r>
              <a:rPr lang="fr-RE" dirty="0">
                <a:sym typeface="Wingdings" panose="05000000000000000000" pitchFamily="2" charset="2"/>
              </a:rPr>
              <a:t></a:t>
            </a:r>
            <a:r>
              <a:rPr lang="fr-RE" dirty="0"/>
              <a:t> Oxyde de magnésium</a:t>
            </a:r>
          </a:p>
          <a:p>
            <a:pPr marL="0" lvl="0" indent="0">
              <a:buNone/>
            </a:pPr>
            <a:endParaRPr lang="fr-FR" dirty="0"/>
          </a:p>
          <a:p>
            <a:pPr marL="0" lvl="0" indent="0">
              <a:buNone/>
            </a:pPr>
            <a:endParaRPr lang="fr-RE" dirty="0"/>
          </a:p>
          <a:p>
            <a:pPr marL="0" indent="0">
              <a:buNone/>
            </a:pPr>
            <a:endParaRPr lang="fr-RE" dirty="0"/>
          </a:p>
        </p:txBody>
      </p:sp>
    </p:spTree>
    <p:extLst>
      <p:ext uri="{BB962C8B-B14F-4D97-AF65-F5344CB8AC3E}">
        <p14:creationId xmlns="" xmlns:p14="http://schemas.microsoft.com/office/powerpoint/2010/main" val="114517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RE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Ai-je réussi mes exercices?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04139807"/>
              </p:ext>
            </p:extLst>
          </p:nvPr>
        </p:nvGraphicFramePr>
        <p:xfrm>
          <a:off x="335280" y="2171206"/>
          <a:ext cx="11582400" cy="4183875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9939087">
                  <a:extLst>
                    <a:ext uri="{9D8B030D-6E8A-4147-A177-3AD203B41FA5}">
                      <a16:colId xmlns="" xmlns:a16="http://schemas.microsoft.com/office/drawing/2014/main" val="2810630727"/>
                    </a:ext>
                  </a:extLst>
                </a:gridCol>
                <a:gridCol w="1643313">
                  <a:extLst>
                    <a:ext uri="{9D8B030D-6E8A-4147-A177-3AD203B41FA5}">
                      <a16:colId xmlns="" xmlns:a16="http://schemas.microsoft.com/office/drawing/2014/main" val="2412026785"/>
                    </a:ext>
                  </a:extLst>
                </a:gridCol>
              </a:tblGrid>
              <a:tr h="464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Je sais/ Je connais…</a:t>
                      </a:r>
                      <a:endParaRPr lang="fr-R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Oui/Non ?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71504262"/>
                  </a:ext>
                </a:extLst>
              </a:tr>
              <a:tr h="464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Rédiger un exercice</a:t>
                      </a:r>
                      <a:endParaRPr lang="fr-R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73683859"/>
                  </a:ext>
                </a:extLst>
              </a:tr>
              <a:tr h="464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Calculer une masse à partir des données de l’énoncé</a:t>
                      </a:r>
                      <a:endParaRPr lang="fr-R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81354178"/>
                  </a:ext>
                </a:extLst>
              </a:tr>
              <a:tr h="464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Calculer un volume à partir des données de l’énoncé</a:t>
                      </a:r>
                      <a:endParaRPr lang="fr-R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58127509"/>
                  </a:ext>
                </a:extLst>
              </a:tr>
              <a:tr h="464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Convertir des volumes</a:t>
                      </a:r>
                      <a:endParaRPr lang="fr-R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5159636"/>
                  </a:ext>
                </a:extLst>
              </a:tr>
              <a:tr h="464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Schématiser une expérience à partir de l’énoncé</a:t>
                      </a:r>
                      <a:endParaRPr lang="fr-R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49085612"/>
                  </a:ext>
                </a:extLst>
              </a:tr>
              <a:tr h="464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Reconnaître les réactifs d’une combustion</a:t>
                      </a:r>
                      <a:endParaRPr lang="fr-R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42411284"/>
                  </a:ext>
                </a:extLst>
              </a:tr>
              <a:tr h="464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>
                          <a:effectLst/>
                        </a:rPr>
                        <a:t>Reconnaître les produits d’une combustion</a:t>
                      </a:r>
                      <a:endParaRPr lang="fr-RE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01063573"/>
                  </a:ext>
                </a:extLst>
              </a:tr>
              <a:tr h="464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Ecrire le bilan d’une réaction chimique</a:t>
                      </a:r>
                      <a:endParaRPr lang="fr-R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 </a:t>
                      </a:r>
                      <a:endParaRPr lang="fr-R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5597237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62062" y="1595844"/>
            <a:ext cx="232634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i="0" u="sng" strike="noStrike" normalizeH="0" baseline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AUTO-EVALUATION</a:t>
            </a:r>
            <a:endParaRPr kumimoji="0" lang="fr-RE" altLang="fr-FR" sz="1050" i="0" u="none" strike="noStrike" normalizeH="0" baseline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i="0" u="none" strike="noStrike" normalizeH="0" baseline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fr-RE" altLang="fr-FR" sz="800" i="0" u="none" strike="noStrike" normalizeH="0" baseline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363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11061" y="1784727"/>
            <a:ext cx="11333526" cy="340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53" tIns="41476" rIns="82953" bIns="41476" numCol="1" anchor="ctr" anchorCtr="0" compatLnSpc="1">
            <a:prstTxWarp prst="textNoShape">
              <a:avLst/>
            </a:prstTxWarp>
            <a:spAutoFit/>
          </a:bodyPr>
          <a:lstStyle/>
          <a:p>
            <a:pPr defTabSz="829544" fontAlgn="base">
              <a:spcBef>
                <a:spcPct val="0"/>
              </a:spcBef>
              <a:spcAft>
                <a:spcPct val="0"/>
              </a:spcAft>
            </a:pPr>
            <a:r>
              <a:rPr lang="fr-FR" sz="2400" u="sng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Exercice 1</a:t>
            </a:r>
            <a:r>
              <a:rPr lang="fr-FR" sz="2400" u="sng" dirty="0">
                <a:solidFill>
                  <a:srgbClr val="00B050"/>
                </a:solidFill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lang="fr-FR" sz="2400" u="sng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endParaRPr lang="fr-FR" sz="11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defTabSz="82954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Pour faire griller le produit de sa pêche, Jean Pierre a utilis</a:t>
            </a:r>
            <a:r>
              <a:rPr lang="fr-FR" sz="2400" dirty="0">
                <a:solidFill>
                  <a:srgbClr val="00B050"/>
                </a:solidFill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2,6 kg de charbon.</a:t>
            </a:r>
            <a:endParaRPr lang="fr-FR" sz="11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defTabSz="82954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1/ Sachant que le charbon de bois contient 80% de carbone, calculer la masse de carbone utilis</a:t>
            </a:r>
            <a:r>
              <a:rPr lang="fr-FR" sz="2400" dirty="0">
                <a:solidFill>
                  <a:srgbClr val="00B050"/>
                </a:solidFill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 pour cuire le poisson.</a:t>
            </a:r>
            <a:endParaRPr lang="fr-FR" sz="11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defTabSz="82954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2/ Pour br</a:t>
            </a:r>
            <a:r>
              <a:rPr lang="fr-FR" sz="2400" dirty="0">
                <a:solidFill>
                  <a:srgbClr val="00B050"/>
                </a:solidFill>
                <a:latin typeface="Calibri"/>
                <a:ea typeface="Calibri" pitchFamily="34" charset="0"/>
                <a:cs typeface="Arial" pitchFamily="34" charset="0"/>
              </a:rPr>
              <a:t>û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ler compl</a:t>
            </a:r>
            <a:r>
              <a:rPr lang="fr-FR" sz="2400" dirty="0">
                <a:solidFill>
                  <a:srgbClr val="00B050"/>
                </a:solidFill>
                <a:latin typeface="Calibri"/>
                <a:ea typeface="Calibri" pitchFamily="34" charset="0"/>
                <a:cs typeface="Arial" pitchFamily="34" charset="0"/>
              </a:rPr>
              <a:t>è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tement 12g de carbone, il faut 24L de dioxyg</a:t>
            </a:r>
            <a:r>
              <a:rPr lang="fr-FR" sz="2400" dirty="0">
                <a:solidFill>
                  <a:srgbClr val="00B050"/>
                </a:solidFill>
                <a:latin typeface="Calibri"/>
                <a:ea typeface="Calibri" pitchFamily="34" charset="0"/>
                <a:cs typeface="Arial" pitchFamily="34" charset="0"/>
              </a:rPr>
              <a:t>è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ne. En d</a:t>
            </a:r>
            <a:r>
              <a:rPr lang="fr-FR" sz="2400" dirty="0">
                <a:solidFill>
                  <a:srgbClr val="00B050"/>
                </a:solidFill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duire le volume en litres de dioxyg</a:t>
            </a:r>
            <a:r>
              <a:rPr lang="fr-FR" sz="2400" dirty="0">
                <a:solidFill>
                  <a:srgbClr val="00B050"/>
                </a:solidFill>
                <a:latin typeface="Calibri"/>
                <a:ea typeface="Calibri" pitchFamily="34" charset="0"/>
                <a:cs typeface="Arial" pitchFamily="34" charset="0"/>
              </a:rPr>
              <a:t>è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ne consomm</a:t>
            </a:r>
            <a:r>
              <a:rPr lang="fr-FR" sz="2400" dirty="0">
                <a:solidFill>
                  <a:srgbClr val="00B050"/>
                </a:solidFill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lors de la cuisson du poisson.</a:t>
            </a:r>
            <a:endParaRPr lang="fr-FR" sz="11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defTabSz="82954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3/ Convertir ce volume en cm</a:t>
            </a:r>
            <a:r>
              <a:rPr lang="fr-FR" sz="2400" baseline="300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puis en m</a:t>
            </a:r>
            <a:r>
              <a:rPr lang="fr-FR" sz="2400" baseline="300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lang="fr-FR" sz="11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defTabSz="82954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400" dirty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4/ Sachant que la combustion de 12 g de carbone produit 44g de dioxyde de carbone, calculer la masse de ce gaz produite lors de la cuisson du poisson.</a:t>
            </a:r>
            <a:endParaRPr lang="fr-FR" sz="3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702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0451" y="318251"/>
            <a:ext cx="11367083" cy="6028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u="sng" dirty="0">
                <a:solidFill>
                  <a:srgbClr val="00B050"/>
                </a:solidFill>
              </a:rPr>
              <a:t>Exercice 1:</a:t>
            </a:r>
          </a:p>
          <a:p>
            <a:r>
              <a:rPr lang="fr-FR" sz="2800" dirty="0"/>
              <a:t>1/ </a:t>
            </a:r>
            <a:r>
              <a:rPr lang="fr-FR" sz="28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Sachant que le charbon de bois contient 80% de carbone, calculer la masse de carbone utilis</a:t>
            </a:r>
            <a:r>
              <a:rPr lang="fr-FR" sz="2800" dirty="0">
                <a:solidFill>
                  <a:srgbClr val="FF0000"/>
                </a:solidFill>
                <a:ea typeface="Calibri" pitchFamily="34" charset="0"/>
                <a:cs typeface="Arial" pitchFamily="34" charset="0"/>
              </a:rPr>
              <a:t>é</a:t>
            </a:r>
            <a:r>
              <a:rPr lang="fr-FR" sz="28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 pour cuire le poisson.</a:t>
            </a:r>
            <a:endParaRPr lang="fr-FR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Je cherche </a:t>
            </a:r>
            <a:r>
              <a:rPr lang="fr-FR" sz="2800" dirty="0"/>
              <a:t>la masse de carbone utilisée pour cuire le poisson</a:t>
            </a:r>
          </a:p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Je sais que: </a:t>
            </a:r>
          </a:p>
          <a:p>
            <a:pPr>
              <a:buFontTx/>
              <a:buChar char="-"/>
            </a:pPr>
            <a:r>
              <a:rPr lang="fr-FR" sz="2800" dirty="0"/>
              <a:t>Jean-Pierre a utilisé 2,6 kg de charbon</a:t>
            </a:r>
          </a:p>
          <a:p>
            <a:pPr>
              <a:buFontTx/>
              <a:buChar char="-"/>
            </a:pPr>
            <a:r>
              <a:rPr lang="fr-FR" sz="2800" dirty="0"/>
              <a:t> le charbon de bois contient 80% de carbone</a:t>
            </a:r>
          </a:p>
          <a:p>
            <a:r>
              <a:rPr lang="fr-FR" sz="2800" dirty="0"/>
              <a:t>Soit m cette masse, on a donc:</a:t>
            </a:r>
          </a:p>
          <a:p>
            <a:endParaRPr lang="fr-FR" sz="2800" dirty="0"/>
          </a:p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On a donc: </a:t>
            </a:r>
            <a:r>
              <a:rPr lang="fr-FR" sz="2800" dirty="0"/>
              <a:t>m = </a:t>
            </a:r>
          </a:p>
          <a:p>
            <a:r>
              <a:rPr lang="fr-FR" sz="2800" dirty="0"/>
              <a:t>Soit m = 2,08 kg</a:t>
            </a:r>
          </a:p>
          <a:p>
            <a:r>
              <a:rPr lang="fr-FR" sz="2800" dirty="0">
                <a:solidFill>
                  <a:schemeClr val="accent2">
                    <a:lumMod val="75000"/>
                  </a:schemeClr>
                </a:solidFill>
              </a:rPr>
              <a:t>Conclusion: </a:t>
            </a:r>
            <a:r>
              <a:rPr lang="fr-FR" sz="2800" dirty="0">
                <a:solidFill>
                  <a:srgbClr val="0070C0"/>
                </a:solidFill>
              </a:rPr>
              <a:t>La masse de carbone utilisée pour cuire le poisson est de 2,08 kg soit 2 080g</a:t>
            </a:r>
          </a:p>
          <a:p>
            <a:endParaRPr lang="fr-FR" sz="2177" dirty="0"/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523521" y="39858"/>
            <a:ext cx="167591" cy="33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2953" tIns="41476" rIns="82953" bIns="41476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1633"/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01533" y="4276623"/>
            <a:ext cx="483891" cy="311073"/>
          </a:xfrm>
          <a:prstGeom prst="rect">
            <a:avLst/>
          </a:prstGeom>
          <a:noFill/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523521" y="558313"/>
            <a:ext cx="167591" cy="33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2953" tIns="41476" rIns="82953" bIns="41476" numCol="1" anchor="ctr" anchorCtr="0" compatLnSpc="1">
            <a:prstTxWarp prst="textNoShape">
              <a:avLst/>
            </a:prstTxWarp>
            <a:spAutoFit/>
          </a:bodyPr>
          <a:lstStyle/>
          <a:p>
            <a:pPr defTabSz="829544" fontAlgn="base">
              <a:spcBef>
                <a:spcPct val="0"/>
              </a:spcBef>
              <a:spcAft>
                <a:spcPct val="0"/>
              </a:spcAft>
            </a:pPr>
            <a:endParaRPr lang="fr-FR" sz="1633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828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293615" y="188638"/>
                <a:ext cx="11643919" cy="76084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2400" dirty="0"/>
                  <a:t>2/ </a:t>
                </a:r>
                <a:r>
                  <a:rPr lang="fr-FR" sz="2400" dirty="0">
                    <a:solidFill>
                      <a:srgbClr val="FF0000"/>
                    </a:solidFill>
                    <a:latin typeface="Arial" pitchFamily="34" charset="0"/>
                    <a:ea typeface="Calibri" pitchFamily="34" charset="0"/>
                    <a:cs typeface="Arial" pitchFamily="34" charset="0"/>
                  </a:rPr>
                  <a:t>Pour br</a:t>
                </a:r>
                <a:r>
                  <a:rPr lang="fr-FR" sz="2400" dirty="0">
                    <a:solidFill>
                      <a:srgbClr val="FF0000"/>
                    </a:solidFill>
                    <a:ea typeface="Calibri" pitchFamily="34" charset="0"/>
                    <a:cs typeface="Arial" pitchFamily="34" charset="0"/>
                  </a:rPr>
                  <a:t>û</a:t>
                </a:r>
                <a:r>
                  <a:rPr lang="fr-FR" sz="2400" dirty="0">
                    <a:solidFill>
                      <a:srgbClr val="FF0000"/>
                    </a:solidFill>
                    <a:latin typeface="Arial" pitchFamily="34" charset="0"/>
                    <a:ea typeface="Calibri" pitchFamily="34" charset="0"/>
                    <a:cs typeface="Arial" pitchFamily="34" charset="0"/>
                  </a:rPr>
                  <a:t>ler compl</a:t>
                </a:r>
                <a:r>
                  <a:rPr lang="fr-FR" sz="2400" dirty="0">
                    <a:solidFill>
                      <a:srgbClr val="FF0000"/>
                    </a:solidFill>
                    <a:ea typeface="Calibri" pitchFamily="34" charset="0"/>
                    <a:cs typeface="Arial" pitchFamily="34" charset="0"/>
                  </a:rPr>
                  <a:t>è</a:t>
                </a:r>
                <a:r>
                  <a:rPr lang="fr-FR" sz="2400" dirty="0">
                    <a:solidFill>
                      <a:srgbClr val="FF0000"/>
                    </a:solidFill>
                    <a:latin typeface="Arial" pitchFamily="34" charset="0"/>
                    <a:ea typeface="Calibri" pitchFamily="34" charset="0"/>
                    <a:cs typeface="Arial" pitchFamily="34" charset="0"/>
                  </a:rPr>
                  <a:t>tement 12g de carbone, il faut 24L de dioxyg</a:t>
                </a:r>
                <a:r>
                  <a:rPr lang="fr-FR" sz="2400" dirty="0">
                    <a:solidFill>
                      <a:srgbClr val="FF0000"/>
                    </a:solidFill>
                    <a:ea typeface="Calibri" pitchFamily="34" charset="0"/>
                    <a:cs typeface="Arial" pitchFamily="34" charset="0"/>
                  </a:rPr>
                  <a:t>è</a:t>
                </a:r>
                <a:r>
                  <a:rPr lang="fr-FR" sz="2400" dirty="0">
                    <a:solidFill>
                      <a:srgbClr val="FF0000"/>
                    </a:solidFill>
                    <a:latin typeface="Arial" pitchFamily="34" charset="0"/>
                    <a:ea typeface="Calibri" pitchFamily="34" charset="0"/>
                    <a:cs typeface="Arial" pitchFamily="34" charset="0"/>
                  </a:rPr>
                  <a:t>ne. En d</a:t>
                </a:r>
                <a:r>
                  <a:rPr lang="fr-FR" sz="2400" dirty="0">
                    <a:solidFill>
                      <a:srgbClr val="FF0000"/>
                    </a:solidFill>
                    <a:ea typeface="Calibri" pitchFamily="34" charset="0"/>
                    <a:cs typeface="Arial" pitchFamily="34" charset="0"/>
                  </a:rPr>
                  <a:t>é</a:t>
                </a:r>
                <a:r>
                  <a:rPr lang="fr-FR" sz="2400" dirty="0">
                    <a:solidFill>
                      <a:srgbClr val="FF0000"/>
                    </a:solidFill>
                    <a:latin typeface="Arial" pitchFamily="34" charset="0"/>
                    <a:ea typeface="Calibri" pitchFamily="34" charset="0"/>
                    <a:cs typeface="Arial" pitchFamily="34" charset="0"/>
                  </a:rPr>
                  <a:t>duire le volume en litres de dioxyg</a:t>
                </a:r>
                <a:r>
                  <a:rPr lang="fr-FR" sz="2400" dirty="0">
                    <a:solidFill>
                      <a:srgbClr val="FF0000"/>
                    </a:solidFill>
                    <a:ea typeface="Calibri" pitchFamily="34" charset="0"/>
                    <a:cs typeface="Arial" pitchFamily="34" charset="0"/>
                  </a:rPr>
                  <a:t>è</a:t>
                </a:r>
                <a:r>
                  <a:rPr lang="fr-FR" sz="2400" dirty="0">
                    <a:solidFill>
                      <a:srgbClr val="FF0000"/>
                    </a:solidFill>
                    <a:latin typeface="Arial" pitchFamily="34" charset="0"/>
                    <a:ea typeface="Calibri" pitchFamily="34" charset="0"/>
                    <a:cs typeface="Arial" pitchFamily="34" charset="0"/>
                  </a:rPr>
                  <a:t>ne consomm</a:t>
                </a:r>
                <a:r>
                  <a:rPr lang="fr-FR" sz="2400" dirty="0">
                    <a:solidFill>
                      <a:srgbClr val="FF0000"/>
                    </a:solidFill>
                    <a:ea typeface="Calibri" pitchFamily="34" charset="0"/>
                    <a:cs typeface="Arial" pitchFamily="34" charset="0"/>
                  </a:rPr>
                  <a:t>é</a:t>
                </a:r>
                <a:r>
                  <a:rPr lang="fr-FR" sz="2400" dirty="0">
                    <a:solidFill>
                      <a:srgbClr val="FF0000"/>
                    </a:solidFill>
                    <a:latin typeface="Arial" pitchFamily="34" charset="0"/>
                    <a:ea typeface="Calibri" pitchFamily="34" charset="0"/>
                    <a:cs typeface="Arial" pitchFamily="34" charset="0"/>
                  </a:rPr>
                  <a:t> lors de la cuisson du poisson.</a:t>
                </a:r>
                <a:endParaRPr lang="fr-FR" sz="11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fr-FR" sz="2400" dirty="0"/>
              </a:p>
              <a:p>
                <a:r>
                  <a:rPr lang="fr-FR" sz="2400" dirty="0">
                    <a:solidFill>
                      <a:schemeClr val="accent2">
                        <a:lumMod val="75000"/>
                      </a:schemeClr>
                    </a:solidFill>
                  </a:rPr>
                  <a:t>Je cherche </a:t>
                </a:r>
                <a:r>
                  <a:rPr lang="fr-FR" sz="2400" dirty="0"/>
                  <a:t>le volume de dioxygène, en litre, consommé lors de la cuisson du poisson</a:t>
                </a:r>
              </a:p>
              <a:p>
                <a:r>
                  <a:rPr lang="fr-FR" sz="2400" dirty="0">
                    <a:solidFill>
                      <a:schemeClr val="accent2">
                        <a:lumMod val="75000"/>
                      </a:schemeClr>
                    </a:solidFill>
                  </a:rPr>
                  <a:t>Je sais que: </a:t>
                </a:r>
              </a:p>
              <a:p>
                <a:pPr>
                  <a:buFontTx/>
                  <a:buChar char="-"/>
                </a:pPr>
                <a:r>
                  <a:rPr lang="fr-FR" sz="2400" dirty="0"/>
                  <a:t> la masse de carbone est de 2 080g</a:t>
                </a:r>
              </a:p>
              <a:p>
                <a:pPr>
                  <a:buFontTx/>
                  <a:buChar char="-"/>
                </a:pPr>
                <a:r>
                  <a:rPr lang="fr-FR" sz="2400" dirty="0"/>
                  <a:t> pour brûler complètement 12g de carbone, il faut 24 L de dioxygène</a:t>
                </a:r>
              </a:p>
              <a:p>
                <a:endParaRPr lang="fr-FR" sz="2400" dirty="0"/>
              </a:p>
              <a:p>
                <a:r>
                  <a:rPr lang="fr-FR" sz="2400" dirty="0">
                    <a:solidFill>
                      <a:schemeClr val="accent2">
                        <a:lumMod val="75000"/>
                      </a:schemeClr>
                    </a:solidFill>
                  </a:rPr>
                  <a:t>On fait alors un tableau de proportionnalité:</a:t>
                </a:r>
              </a:p>
              <a:p>
                <a:endParaRPr lang="fr-FR" sz="2400" dirty="0"/>
              </a:p>
              <a:p>
                <a:endParaRPr lang="fr-FR" sz="1633" dirty="0"/>
              </a:p>
              <a:p>
                <a:endParaRPr lang="fr-FR" sz="1633" dirty="0"/>
              </a:p>
              <a:p>
                <a:endParaRPr lang="fr-FR" sz="1633" dirty="0"/>
              </a:p>
              <a:p>
                <a:endParaRPr lang="fr-FR" sz="1633" dirty="0"/>
              </a:p>
              <a:p>
                <a:endParaRPr lang="fr-FR" sz="1633" dirty="0"/>
              </a:p>
              <a:p>
                <a:endParaRPr lang="fr-FR" sz="1633" dirty="0"/>
              </a:p>
              <a:p>
                <a:r>
                  <a:rPr lang="fr-FR" sz="2000" dirty="0">
                    <a:solidFill>
                      <a:schemeClr val="accent2">
                        <a:lumMod val="75000"/>
                      </a:schemeClr>
                    </a:solidFill>
                  </a:rPr>
                  <a:t>On a donc:  </a:t>
                </a:r>
                <a:r>
                  <a:rPr lang="fr-RE" sz="2000" dirty="0">
                    <a:solidFill>
                      <a:schemeClr val="dk1"/>
                    </a:solidFill>
                  </a:rPr>
                  <a:t>V</a:t>
                </a:r>
                <a:r>
                  <a:rPr lang="fr-RE" sz="2000" baseline="-25000" dirty="0">
                    <a:solidFill>
                      <a:schemeClr val="dk1"/>
                    </a:solidFill>
                  </a:rPr>
                  <a:t>1</a:t>
                </a:r>
                <a:r>
                  <a:rPr lang="fr-FR" sz="20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RE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RE" sz="2000" i="1">
                            <a:latin typeface="Cambria Math" panose="02040503050406030204" pitchFamily="18" charset="0"/>
                          </a:rPr>
                          <m:t>2 080 </m:t>
                        </m:r>
                        <m:r>
                          <a:rPr lang="fr-RE" sz="2000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RE" sz="2000" i="1">
                            <a:latin typeface="Cambria Math" panose="02040503050406030204" pitchFamily="18" charset="0"/>
                          </a:rPr>
                          <m:t> 24</m:t>
                        </m:r>
                      </m:num>
                      <m:den>
                        <m:r>
                          <a:rPr lang="fr-RE" sz="200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fr-RE" sz="2000" dirty="0"/>
              </a:p>
              <a:p>
                <a:r>
                  <a:rPr lang="fr-FR" sz="2000" dirty="0"/>
                  <a:t>Soit </a:t>
                </a:r>
                <a:r>
                  <a:rPr lang="fr-RE" sz="2000" dirty="0">
                    <a:solidFill>
                      <a:schemeClr val="dk1"/>
                    </a:solidFill>
                  </a:rPr>
                  <a:t>V</a:t>
                </a:r>
                <a:r>
                  <a:rPr lang="fr-RE" sz="2000" baseline="-25000" dirty="0">
                    <a:solidFill>
                      <a:schemeClr val="dk1"/>
                    </a:solidFill>
                  </a:rPr>
                  <a:t>1</a:t>
                </a:r>
                <a:r>
                  <a:rPr lang="fr-FR" sz="2000" dirty="0"/>
                  <a:t> = 4 160</a:t>
                </a:r>
              </a:p>
              <a:p>
                <a:r>
                  <a:rPr lang="fr-FR" sz="2000" dirty="0">
                    <a:solidFill>
                      <a:schemeClr val="accent2">
                        <a:lumMod val="75000"/>
                      </a:schemeClr>
                    </a:solidFill>
                  </a:rPr>
                  <a:t>Conclusion: </a:t>
                </a:r>
                <a:r>
                  <a:rPr lang="fr-FR" sz="2000" dirty="0">
                    <a:solidFill>
                      <a:srgbClr val="0070C0"/>
                    </a:solidFill>
                  </a:rPr>
                  <a:t>Le volume de dioxygène consommé lors de la cuisson du poisson est donc de 4 160 L</a:t>
                </a:r>
              </a:p>
              <a:p>
                <a:endParaRPr lang="fr-FR" sz="1633" dirty="0">
                  <a:solidFill>
                    <a:srgbClr val="0070C0"/>
                  </a:solidFill>
                </a:endParaRPr>
              </a:p>
              <a:p>
                <a:endParaRPr lang="fr-FR" sz="1633" dirty="0"/>
              </a:p>
              <a:p>
                <a:endParaRPr lang="fr-FR" sz="1633" dirty="0"/>
              </a:p>
              <a:p>
                <a:endParaRPr lang="fr-FR" sz="1633" dirty="0"/>
              </a:p>
              <a:p>
                <a:endParaRPr lang="fr-FR" sz="1633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15" y="188638"/>
                <a:ext cx="11643919" cy="7608493"/>
              </a:xfrm>
              <a:prstGeom prst="rect">
                <a:avLst/>
              </a:prstGeom>
              <a:blipFill>
                <a:blip r:embed="rId2"/>
                <a:stretch>
                  <a:fillRect l="-838" t="-721" r="-524"/>
                </a:stretch>
              </a:blipFill>
            </p:spPr>
            <p:txBody>
              <a:bodyPr/>
              <a:lstStyle/>
              <a:p>
                <a:r>
                  <a:rPr lang="fr-R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01034174"/>
              </p:ext>
            </p:extLst>
          </p:nvPr>
        </p:nvGraphicFramePr>
        <p:xfrm>
          <a:off x="3246537" y="3613868"/>
          <a:ext cx="5939408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9704">
                  <a:extLst>
                    <a:ext uri="{9D8B030D-6E8A-4147-A177-3AD203B41FA5}">
                      <a16:colId xmlns="" xmlns:a16="http://schemas.microsoft.com/office/drawing/2014/main" val="1350037706"/>
                    </a:ext>
                  </a:extLst>
                </a:gridCol>
                <a:gridCol w="2969704">
                  <a:extLst>
                    <a:ext uri="{9D8B030D-6E8A-4147-A177-3AD203B41FA5}">
                      <a16:colId xmlns="" xmlns:a16="http://schemas.microsoft.com/office/drawing/2014/main" val="17256826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r>
                        <a:rPr lang="fr-RE" dirty="0"/>
                        <a:t>Masse</a:t>
                      </a:r>
                      <a:r>
                        <a:rPr lang="fr-RE" baseline="0" dirty="0"/>
                        <a:t> de carbone (en g)</a:t>
                      </a:r>
                      <a:endParaRPr lang="fr-R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RE" dirty="0"/>
                        <a:t>Volume de dioxygène (en</a:t>
                      </a:r>
                      <a:r>
                        <a:rPr lang="fr-RE" baseline="0" dirty="0"/>
                        <a:t> L)</a:t>
                      </a:r>
                      <a:endParaRPr lang="fr-R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47117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R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RE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1522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RE" dirty="0"/>
                        <a:t>2 080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R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fr-RE" sz="1800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fr-R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2213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3409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0117" y="310393"/>
            <a:ext cx="10833683" cy="5866570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latin typeface="Arial" pitchFamily="34" charset="0"/>
                <a:ea typeface="Calibri" pitchFamily="34" charset="0"/>
                <a:cs typeface="Arial" pitchFamily="34" charset="0"/>
              </a:rPr>
              <a:t>3/ </a:t>
            </a:r>
            <a:r>
              <a:rPr lang="fr-FR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Convertir ce volume en cm</a:t>
            </a:r>
            <a:r>
              <a:rPr lang="fr-FR" baseline="300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lang="fr-FR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puis en m</a:t>
            </a:r>
            <a:r>
              <a:rPr lang="fr-FR" baseline="300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lang="fr-FR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fr-FR" sz="2400" dirty="0">
                <a:latin typeface="Arial" pitchFamily="34" charset="0"/>
                <a:cs typeface="Arial" pitchFamily="34" charset="0"/>
              </a:rPr>
              <a:t>On sait que: 1 </a:t>
            </a:r>
            <a:r>
              <a:rPr lang="fr-RE" dirty="0"/>
              <a:t>dm</a:t>
            </a:r>
            <a:r>
              <a:rPr lang="fr-RE" baseline="30000" dirty="0"/>
              <a:t>3 </a:t>
            </a:r>
            <a:r>
              <a:rPr lang="fr-RE" dirty="0"/>
              <a:t> = 1 L</a:t>
            </a:r>
          </a:p>
          <a:p>
            <a:pPr marL="0" indent="0">
              <a:buNone/>
            </a:pPr>
            <a:r>
              <a:rPr lang="fr-RE" dirty="0"/>
              <a:t>On a donc : 4 160 L = 4 160 </a:t>
            </a:r>
            <a:r>
              <a:rPr lang="fr-RE" sz="2400" dirty="0"/>
              <a:t>dm</a:t>
            </a:r>
            <a:r>
              <a:rPr lang="fr-RE" sz="2400" baseline="30000" dirty="0"/>
              <a:t>3 </a:t>
            </a:r>
          </a:p>
          <a:p>
            <a:pPr marL="0" indent="0">
              <a:buNone/>
            </a:pPr>
            <a:endParaRPr lang="fr-RE" sz="2400" baseline="30000" dirty="0"/>
          </a:p>
          <a:p>
            <a:pPr marL="0" indent="0">
              <a:buNone/>
            </a:pPr>
            <a:endParaRPr lang="fr-RE" sz="2400" baseline="30000" dirty="0"/>
          </a:p>
          <a:p>
            <a:pPr marL="0" indent="0">
              <a:buNone/>
            </a:pPr>
            <a:endParaRPr lang="fr-RE" sz="2400" baseline="30000" dirty="0"/>
          </a:p>
          <a:p>
            <a:pPr marL="0" indent="0">
              <a:buNone/>
            </a:pPr>
            <a:endParaRPr lang="fr-RE" sz="2400" baseline="30000" dirty="0"/>
          </a:p>
          <a:p>
            <a:pPr marL="0" indent="0">
              <a:buNone/>
            </a:pPr>
            <a:endParaRPr lang="fr-RE" sz="2400" baseline="30000" dirty="0"/>
          </a:p>
          <a:p>
            <a:pPr marL="0" indent="0">
              <a:buNone/>
            </a:pPr>
            <a:endParaRPr lang="fr-RE" sz="2400" baseline="30000" dirty="0"/>
          </a:p>
          <a:p>
            <a:pPr marL="0" indent="0">
              <a:buNone/>
            </a:pPr>
            <a:r>
              <a:rPr lang="fr-RE" sz="2400" baseline="30000" dirty="0"/>
              <a:t> </a:t>
            </a:r>
            <a:r>
              <a:rPr lang="fr-RE" sz="2400" dirty="0"/>
              <a:t> </a:t>
            </a:r>
            <a:r>
              <a:rPr lang="fr-RE" dirty="0">
                <a:solidFill>
                  <a:srgbClr val="0070C0"/>
                </a:solidFill>
              </a:rPr>
              <a:t>On obtient donc:  </a:t>
            </a:r>
            <a:r>
              <a:rPr lang="fr-RE" sz="3200" dirty="0">
                <a:solidFill>
                  <a:srgbClr val="0070C0"/>
                </a:solidFill>
              </a:rPr>
              <a:t>4 160 L = 4 160 </a:t>
            </a:r>
            <a:r>
              <a:rPr lang="fr-RE" dirty="0">
                <a:solidFill>
                  <a:srgbClr val="0070C0"/>
                </a:solidFill>
              </a:rPr>
              <a:t>dm</a:t>
            </a:r>
            <a:r>
              <a:rPr lang="fr-RE" baseline="30000" dirty="0">
                <a:solidFill>
                  <a:srgbClr val="0070C0"/>
                </a:solidFill>
              </a:rPr>
              <a:t>3 </a:t>
            </a:r>
            <a:r>
              <a:rPr lang="fr-RE" dirty="0">
                <a:solidFill>
                  <a:srgbClr val="0070C0"/>
                </a:solidFill>
              </a:rPr>
              <a:t>= 4, 16 </a:t>
            </a:r>
            <a:r>
              <a:rPr lang="fr-RE" sz="2400" dirty="0">
                <a:solidFill>
                  <a:srgbClr val="0070C0"/>
                </a:solidFill>
              </a:rPr>
              <a:t>m</a:t>
            </a:r>
            <a:r>
              <a:rPr lang="fr-RE" sz="2400" baseline="30000" dirty="0">
                <a:solidFill>
                  <a:srgbClr val="0070C0"/>
                </a:solidFill>
              </a:rPr>
              <a:t>3 </a:t>
            </a:r>
            <a:r>
              <a:rPr lang="fr-RE" dirty="0">
                <a:solidFill>
                  <a:srgbClr val="0070C0"/>
                </a:solidFill>
              </a:rPr>
              <a:t>= 4 160 000 </a:t>
            </a:r>
            <a:r>
              <a:rPr lang="fr-RE" sz="2400" dirty="0">
                <a:solidFill>
                  <a:srgbClr val="0070C0"/>
                </a:solidFill>
              </a:rPr>
              <a:t>cm</a:t>
            </a:r>
            <a:r>
              <a:rPr lang="fr-RE" sz="2400" baseline="30000" dirty="0">
                <a:solidFill>
                  <a:srgbClr val="0070C0"/>
                </a:solidFill>
              </a:rPr>
              <a:t>3 </a:t>
            </a:r>
          </a:p>
          <a:p>
            <a:pPr marL="0" indent="0">
              <a:buNone/>
            </a:pPr>
            <a:endParaRPr lang="fr-RE" baseline="30000" dirty="0"/>
          </a:p>
          <a:p>
            <a:pPr marL="0" indent="0">
              <a:buNone/>
            </a:pPr>
            <a:endParaRPr lang="fr-RE" sz="2400" baseline="30000" dirty="0"/>
          </a:p>
          <a:p>
            <a:pPr marL="0" indent="0">
              <a:buNone/>
            </a:pPr>
            <a:endParaRPr lang="fr-FR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fr-RE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32556653"/>
              </p:ext>
            </p:extLst>
          </p:nvPr>
        </p:nvGraphicFramePr>
        <p:xfrm>
          <a:off x="520117" y="1901439"/>
          <a:ext cx="11107024" cy="1445769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925381">
                  <a:extLst>
                    <a:ext uri="{9D8B030D-6E8A-4147-A177-3AD203B41FA5}">
                      <a16:colId xmlns="" xmlns:a16="http://schemas.microsoft.com/office/drawing/2014/main" val="2643611978"/>
                    </a:ext>
                  </a:extLst>
                </a:gridCol>
                <a:gridCol w="925381">
                  <a:extLst>
                    <a:ext uri="{9D8B030D-6E8A-4147-A177-3AD203B41FA5}">
                      <a16:colId xmlns="" xmlns:a16="http://schemas.microsoft.com/office/drawing/2014/main" val="2561087581"/>
                    </a:ext>
                  </a:extLst>
                </a:gridCol>
                <a:gridCol w="926607">
                  <a:extLst>
                    <a:ext uri="{9D8B030D-6E8A-4147-A177-3AD203B41FA5}">
                      <a16:colId xmlns="" xmlns:a16="http://schemas.microsoft.com/office/drawing/2014/main" val="1274351815"/>
                    </a:ext>
                  </a:extLst>
                </a:gridCol>
                <a:gridCol w="926607">
                  <a:extLst>
                    <a:ext uri="{9D8B030D-6E8A-4147-A177-3AD203B41FA5}">
                      <a16:colId xmlns="" xmlns:a16="http://schemas.microsoft.com/office/drawing/2014/main" val="1481775991"/>
                    </a:ext>
                  </a:extLst>
                </a:gridCol>
                <a:gridCol w="925381">
                  <a:extLst>
                    <a:ext uri="{9D8B030D-6E8A-4147-A177-3AD203B41FA5}">
                      <a16:colId xmlns="" xmlns:a16="http://schemas.microsoft.com/office/drawing/2014/main" val="2388210739"/>
                    </a:ext>
                  </a:extLst>
                </a:gridCol>
                <a:gridCol w="925381">
                  <a:extLst>
                    <a:ext uri="{9D8B030D-6E8A-4147-A177-3AD203B41FA5}">
                      <a16:colId xmlns="" xmlns:a16="http://schemas.microsoft.com/office/drawing/2014/main" val="2612830867"/>
                    </a:ext>
                  </a:extLst>
                </a:gridCol>
                <a:gridCol w="925381">
                  <a:extLst>
                    <a:ext uri="{9D8B030D-6E8A-4147-A177-3AD203B41FA5}">
                      <a16:colId xmlns="" xmlns:a16="http://schemas.microsoft.com/office/drawing/2014/main" val="1374519429"/>
                    </a:ext>
                  </a:extLst>
                </a:gridCol>
                <a:gridCol w="925381">
                  <a:extLst>
                    <a:ext uri="{9D8B030D-6E8A-4147-A177-3AD203B41FA5}">
                      <a16:colId xmlns="" xmlns:a16="http://schemas.microsoft.com/office/drawing/2014/main" val="1099082711"/>
                    </a:ext>
                  </a:extLst>
                </a:gridCol>
                <a:gridCol w="925381">
                  <a:extLst>
                    <a:ext uri="{9D8B030D-6E8A-4147-A177-3AD203B41FA5}">
                      <a16:colId xmlns="" xmlns:a16="http://schemas.microsoft.com/office/drawing/2014/main" val="4075273089"/>
                    </a:ext>
                  </a:extLst>
                </a:gridCol>
                <a:gridCol w="925381">
                  <a:extLst>
                    <a:ext uri="{9D8B030D-6E8A-4147-A177-3AD203B41FA5}">
                      <a16:colId xmlns="" xmlns:a16="http://schemas.microsoft.com/office/drawing/2014/main" val="3370712207"/>
                    </a:ext>
                  </a:extLst>
                </a:gridCol>
                <a:gridCol w="925381">
                  <a:extLst>
                    <a:ext uri="{9D8B030D-6E8A-4147-A177-3AD203B41FA5}">
                      <a16:colId xmlns="" xmlns:a16="http://schemas.microsoft.com/office/drawing/2014/main" val="3822000460"/>
                    </a:ext>
                  </a:extLst>
                </a:gridCol>
                <a:gridCol w="925381">
                  <a:extLst>
                    <a:ext uri="{9D8B030D-6E8A-4147-A177-3AD203B41FA5}">
                      <a16:colId xmlns="" xmlns:a16="http://schemas.microsoft.com/office/drawing/2014/main" val="1378324125"/>
                    </a:ext>
                  </a:extLst>
                </a:gridCol>
              </a:tblGrid>
              <a:tr h="481923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dirty="0">
                          <a:effectLst/>
                        </a:rPr>
                        <a:t>m</a:t>
                      </a:r>
                      <a:r>
                        <a:rPr lang="fr-RE" sz="1100" baseline="30000" dirty="0">
                          <a:effectLst/>
                        </a:rPr>
                        <a:t>3</a:t>
                      </a:r>
                      <a:endParaRPr lang="fr-R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R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R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>
                          <a:effectLst/>
                        </a:rPr>
                        <a:t>dm</a:t>
                      </a:r>
                      <a:r>
                        <a:rPr lang="fr-RE" sz="1100" baseline="30000">
                          <a:effectLst/>
                        </a:rPr>
                        <a:t>3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R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R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>
                          <a:effectLst/>
                        </a:rPr>
                        <a:t>cm</a:t>
                      </a:r>
                      <a:r>
                        <a:rPr lang="fr-RE" sz="1100" baseline="30000">
                          <a:effectLst/>
                        </a:rPr>
                        <a:t>3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R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R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>
                          <a:effectLst/>
                        </a:rPr>
                        <a:t>mm</a:t>
                      </a:r>
                      <a:r>
                        <a:rPr lang="fr-RE" sz="1100" baseline="30000">
                          <a:effectLst/>
                        </a:rPr>
                        <a:t>3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R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R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37749500"/>
                  </a:ext>
                </a:extLst>
              </a:tr>
              <a:tr h="4819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 dirty="0">
                          <a:effectLst/>
                        </a:rPr>
                        <a:t> </a:t>
                      </a:r>
                      <a:endParaRPr lang="fr-R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r>
                        <a:rPr lang="fr-RE" sz="2000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endParaRPr lang="fr-RE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fr-RE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fr-RE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fr-RE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 baseline="30000">
                          <a:effectLst/>
                        </a:rPr>
                        <a:t> </a:t>
                      </a:r>
                      <a:endParaRPr lang="fr-R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 baseline="30000">
                          <a:effectLst/>
                        </a:rPr>
                        <a:t> </a:t>
                      </a:r>
                      <a:endParaRPr lang="fr-R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 baseline="30000">
                          <a:effectLst/>
                        </a:rPr>
                        <a:t> </a:t>
                      </a:r>
                      <a:endParaRPr lang="fr-R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82766448"/>
                  </a:ext>
                </a:extLst>
              </a:tr>
              <a:tr h="4819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 dirty="0">
                          <a:effectLst/>
                        </a:rPr>
                        <a:t> </a:t>
                      </a:r>
                      <a:endParaRPr lang="fr-R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fr-RE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fr-RE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fr-RE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fr-RE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>
                          <a:effectLst/>
                        </a:rPr>
                        <a:t>0</a:t>
                      </a:r>
                      <a:endParaRPr lang="fr-R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>
                          <a:effectLst/>
                        </a:rPr>
                        <a:t>0</a:t>
                      </a:r>
                      <a:endParaRPr lang="fr-R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2000" dirty="0">
                          <a:effectLst/>
                        </a:rPr>
                        <a:t>0</a:t>
                      </a:r>
                      <a:endParaRPr lang="fr-R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>
                          <a:effectLst/>
                        </a:rPr>
                        <a:t> </a:t>
                      </a:r>
                      <a:endParaRPr lang="fr-R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RE" sz="1100" baseline="30000" dirty="0">
                          <a:effectLst/>
                        </a:rPr>
                        <a:t> </a:t>
                      </a:r>
                      <a:endParaRPr lang="fr-R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32264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7449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19450" y="469783"/>
                <a:ext cx="10934350" cy="6023296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fr-FR" dirty="0">
                    <a:latin typeface="Arial" pitchFamily="34" charset="0"/>
                    <a:ea typeface="Calibri" pitchFamily="34" charset="0"/>
                    <a:cs typeface="Arial" pitchFamily="34" charset="0"/>
                  </a:rPr>
                  <a:t>4/ </a:t>
                </a:r>
                <a:r>
                  <a:rPr lang="fr-FR" dirty="0">
                    <a:solidFill>
                      <a:srgbClr val="FF0000"/>
                    </a:solidFill>
                    <a:latin typeface="Arial" pitchFamily="34" charset="0"/>
                    <a:ea typeface="Calibri" pitchFamily="34" charset="0"/>
                    <a:cs typeface="Arial" pitchFamily="34" charset="0"/>
                  </a:rPr>
                  <a:t>Sachant que la combustion de 12 g de carbone produit 44g de dioxyde de carbone, calculer la masse de ce gaz produite lors de la cuisson du poisson.</a:t>
                </a:r>
              </a:p>
              <a:p>
                <a:pPr marL="0" indent="0">
                  <a:buNone/>
                </a:pPr>
                <a:r>
                  <a:rPr lang="fr-FR" dirty="0">
                    <a:solidFill>
                      <a:schemeClr val="accent2">
                        <a:lumMod val="75000"/>
                      </a:schemeClr>
                    </a:solidFill>
                  </a:rPr>
                  <a:t>Je cherche </a:t>
                </a:r>
                <a:r>
                  <a:rPr lang="fr-FR" dirty="0"/>
                  <a:t>la masse de dioxyde de carbone produite lors de la cuisson du poisson.</a:t>
                </a:r>
              </a:p>
              <a:p>
                <a:pPr marL="0" indent="0">
                  <a:buNone/>
                </a:pPr>
                <a:r>
                  <a:rPr lang="fr-FR" dirty="0">
                    <a:solidFill>
                      <a:schemeClr val="accent2">
                        <a:lumMod val="75000"/>
                      </a:schemeClr>
                    </a:solidFill>
                  </a:rPr>
                  <a:t>Je sais que: </a:t>
                </a:r>
              </a:p>
              <a:p>
                <a:pPr>
                  <a:buFontTx/>
                  <a:buChar char="-"/>
                </a:pPr>
                <a:r>
                  <a:rPr lang="fr-FR" dirty="0"/>
                  <a:t> la masse de carbone est de 2 080g</a:t>
                </a:r>
              </a:p>
              <a:p>
                <a:pPr>
                  <a:buFontTx/>
                  <a:buChar char="-"/>
                </a:pPr>
                <a:r>
                  <a:rPr lang="fr-FR" dirty="0"/>
                  <a:t> la combustion de 12 g de carbone produit 44 g de dioxyde de carbone</a:t>
                </a:r>
              </a:p>
              <a:p>
                <a:pPr marL="0" indent="0">
                  <a:buNone/>
                </a:pPr>
                <a:r>
                  <a:rPr lang="fr-FR" dirty="0">
                    <a:solidFill>
                      <a:schemeClr val="accent2">
                        <a:lumMod val="75000"/>
                      </a:schemeClr>
                    </a:solidFill>
                  </a:rPr>
                  <a:t>On fait alors un tableau de proportionnalité:</a:t>
                </a:r>
              </a:p>
              <a:p>
                <a:endParaRPr lang="fr-FR" dirty="0"/>
              </a:p>
              <a:p>
                <a:endParaRPr lang="fr-FR" sz="2000" dirty="0"/>
              </a:p>
              <a:p>
                <a:endParaRPr lang="fr-FR" sz="2000" dirty="0"/>
              </a:p>
              <a:p>
                <a:endParaRPr lang="fr-FR" sz="2000" dirty="0"/>
              </a:p>
              <a:p>
                <a:endParaRPr lang="fr-FR" sz="2000" dirty="0"/>
              </a:p>
              <a:p>
                <a:endParaRPr lang="fr-FR" sz="2000" dirty="0"/>
              </a:p>
              <a:p>
                <a:endParaRPr lang="fr-FR" sz="2000" dirty="0"/>
              </a:p>
              <a:p>
                <a:pPr marL="0" indent="0">
                  <a:buNone/>
                </a:pPr>
                <a:r>
                  <a:rPr lang="fr-FR" sz="2400" dirty="0">
                    <a:solidFill>
                      <a:schemeClr val="accent2">
                        <a:lumMod val="75000"/>
                      </a:schemeClr>
                    </a:solidFill>
                  </a:rPr>
                  <a:t>On a donc:  </a:t>
                </a:r>
                <a:r>
                  <a:rPr lang="fr-RE" sz="2400" dirty="0">
                    <a:solidFill>
                      <a:schemeClr val="dk1"/>
                    </a:solidFill>
                  </a:rPr>
                  <a:t>m</a:t>
                </a:r>
                <a:r>
                  <a:rPr lang="fr-RE" sz="2400" baseline="-25000" dirty="0">
                    <a:solidFill>
                      <a:schemeClr val="dk1"/>
                    </a:solidFill>
                  </a:rPr>
                  <a:t>1</a:t>
                </a:r>
                <a:r>
                  <a:rPr lang="fr-FR" sz="24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RE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RE" sz="2400" i="1">
                            <a:latin typeface="Cambria Math" panose="02040503050406030204" pitchFamily="18" charset="0"/>
                          </a:rPr>
                          <m:t>2 080 </m:t>
                        </m:r>
                        <m:r>
                          <a:rPr lang="fr-RE" sz="2400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RE" sz="2400" i="1">
                            <a:latin typeface="Cambria Math" panose="02040503050406030204" pitchFamily="18" charset="0"/>
                          </a:rPr>
                          <m:t> 44</m:t>
                        </m:r>
                      </m:num>
                      <m:den>
                        <m:r>
                          <a:rPr lang="fr-RE" sz="2400" i="1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fr-RE" sz="2400" dirty="0"/>
              </a:p>
              <a:p>
                <a:pPr marL="0" indent="0">
                  <a:buNone/>
                </a:pPr>
                <a:r>
                  <a:rPr lang="fr-FR" sz="2400" dirty="0"/>
                  <a:t>Soit </a:t>
                </a:r>
                <a:r>
                  <a:rPr lang="fr-RE" sz="2400" dirty="0">
                    <a:solidFill>
                      <a:schemeClr val="dk1"/>
                    </a:solidFill>
                  </a:rPr>
                  <a:t>m</a:t>
                </a:r>
                <a:r>
                  <a:rPr lang="fr-RE" sz="2400" baseline="-25000" dirty="0">
                    <a:solidFill>
                      <a:schemeClr val="dk1"/>
                    </a:solidFill>
                  </a:rPr>
                  <a:t>1</a:t>
                </a:r>
                <a:r>
                  <a:rPr lang="fr-FR" sz="2400" dirty="0"/>
                  <a:t> = 7 627</a:t>
                </a:r>
              </a:p>
              <a:p>
                <a:pPr marL="0" indent="0">
                  <a:buNone/>
                </a:pPr>
                <a:r>
                  <a:rPr lang="fr-FR" sz="2400" dirty="0">
                    <a:solidFill>
                      <a:schemeClr val="accent2">
                        <a:lumMod val="75000"/>
                      </a:schemeClr>
                    </a:solidFill>
                  </a:rPr>
                  <a:t>Conclusion: </a:t>
                </a:r>
                <a:r>
                  <a:rPr lang="fr-FR" sz="2400" dirty="0">
                    <a:solidFill>
                      <a:srgbClr val="0070C0"/>
                    </a:solidFill>
                  </a:rPr>
                  <a:t>La masse de dioxyde de carbone produite lors de la cuisson du poisson est donc d’environ 7 627 g</a:t>
                </a:r>
                <a:endParaRPr lang="fr-FR" dirty="0">
                  <a:solidFill>
                    <a:srgbClr val="0070C0"/>
                  </a:solidFill>
                  <a:latin typeface="Arial" pitchFamily="34" charset="0"/>
                  <a:ea typeface="Calibri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fr-RE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9450" y="469783"/>
                <a:ext cx="10934350" cy="6023296"/>
              </a:xfrm>
              <a:blipFill>
                <a:blip r:embed="rId2"/>
                <a:stretch>
                  <a:fillRect l="-780" t="-2227" r="-390"/>
                </a:stretch>
              </a:blipFill>
            </p:spPr>
            <p:txBody>
              <a:bodyPr/>
              <a:lstStyle/>
              <a:p>
                <a:r>
                  <a:rPr lang="fr-R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96388203"/>
              </p:ext>
            </p:extLst>
          </p:nvPr>
        </p:nvGraphicFramePr>
        <p:xfrm>
          <a:off x="2006833" y="3202807"/>
          <a:ext cx="5418666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="" xmlns:a16="http://schemas.microsoft.com/office/drawing/2014/main" val="115892083"/>
                    </a:ext>
                  </a:extLst>
                </a:gridCol>
                <a:gridCol w="2709333">
                  <a:extLst>
                    <a:ext uri="{9D8B030D-6E8A-4147-A177-3AD203B41FA5}">
                      <a16:colId xmlns="" xmlns:a16="http://schemas.microsoft.com/office/drawing/2014/main" val="166061499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r>
                        <a:rPr lang="fr-RE" dirty="0"/>
                        <a:t>Masse de carbone (en 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RE" dirty="0"/>
                        <a:t>Masse de dioxyde de carbone (en</a:t>
                      </a:r>
                      <a:r>
                        <a:rPr lang="fr-RE" baseline="0" dirty="0"/>
                        <a:t> g)</a:t>
                      </a:r>
                      <a:endParaRPr lang="fr-R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58952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RE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RE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01617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RE" dirty="0"/>
                        <a:t>2 080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RE" sz="1800" dirty="0">
                          <a:solidFill>
                            <a:schemeClr val="dk1"/>
                          </a:solidFill>
                        </a:rPr>
                        <a:t>m</a:t>
                      </a:r>
                      <a:r>
                        <a:rPr lang="fr-RE" sz="1800" baseline="-25000" dirty="0">
                          <a:solidFill>
                            <a:schemeClr val="dk1"/>
                          </a:solidFill>
                        </a:rPr>
                        <a:t>1</a:t>
                      </a:r>
                      <a:endParaRPr lang="fr-R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79327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494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1394" y="1484851"/>
            <a:ext cx="10674292" cy="5598123"/>
          </a:xfrm>
        </p:spPr>
        <p:txBody>
          <a:bodyPr/>
          <a:lstStyle/>
          <a:p>
            <a:pPr marL="0" indent="0">
              <a:buNone/>
            </a:pPr>
            <a:r>
              <a:rPr lang="fr-FR" u="sng" dirty="0">
                <a:solidFill>
                  <a:srgbClr val="00B050"/>
                </a:solidFill>
              </a:rPr>
              <a:t>Exercice 2 :</a:t>
            </a:r>
            <a:endParaRPr lang="fr-RE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00B050"/>
                </a:solidFill>
              </a:rPr>
              <a:t>Le charbon de bois contient en moyenne 85% de carbone. Pour faire des grillades, on fait brûler 1,5kg de charbon de bois. </a:t>
            </a:r>
            <a:endParaRPr lang="fr-RE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fr-FR" dirty="0">
                <a:solidFill>
                  <a:srgbClr val="00B050"/>
                </a:solidFill>
              </a:rPr>
              <a:t>1/ Quelle est la masse de carbone contenue dans le charbon utilisé ?</a:t>
            </a:r>
            <a:endParaRPr lang="fr-RE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fr-FR" dirty="0">
                <a:solidFill>
                  <a:srgbClr val="00B050"/>
                </a:solidFill>
              </a:rPr>
              <a:t>2/ Sachant que la combustion de 1g de carbone dégage 3,7g de dioxyde de carbone, calcule la masse de dioxyde de carbone produite par cette combustion.</a:t>
            </a:r>
            <a:endParaRPr lang="fr-RE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RE" dirty="0"/>
          </a:p>
        </p:txBody>
      </p:sp>
    </p:spTree>
    <p:extLst>
      <p:ext uri="{BB962C8B-B14F-4D97-AF65-F5344CB8AC3E}">
        <p14:creationId xmlns="" xmlns:p14="http://schemas.microsoft.com/office/powerpoint/2010/main" val="213549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28506" y="260059"/>
                <a:ext cx="10825294" cy="591690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fr-FR" dirty="0"/>
                  <a:t>1/ </a:t>
                </a:r>
                <a:r>
                  <a:rPr lang="fr-FR" dirty="0">
                    <a:solidFill>
                      <a:srgbClr val="FF0000"/>
                    </a:solidFill>
                  </a:rPr>
                  <a:t>Quelle est la masse de carbone contenue dans le charbon utilisé ?</a:t>
                </a:r>
              </a:p>
              <a:p>
                <a:pPr marL="0" indent="0">
                  <a:buNone/>
                </a:pPr>
                <a:r>
                  <a:rPr lang="fr-FR" dirty="0">
                    <a:solidFill>
                      <a:schemeClr val="accent2"/>
                    </a:solidFill>
                  </a:rPr>
                  <a:t>Je cherche </a:t>
                </a:r>
                <a:r>
                  <a:rPr lang="fr-FR" dirty="0"/>
                  <a:t>la masse de carbone contenue dans le charbon de bois utilisé.</a:t>
                </a:r>
              </a:p>
              <a:p>
                <a:pPr marL="0" indent="0">
                  <a:buNone/>
                </a:pPr>
                <a:r>
                  <a:rPr lang="fr-FR" dirty="0">
                    <a:solidFill>
                      <a:schemeClr val="accent2"/>
                    </a:solidFill>
                  </a:rPr>
                  <a:t>Je sais que: </a:t>
                </a:r>
              </a:p>
              <a:p>
                <a:pPr>
                  <a:buFontTx/>
                  <a:buChar char="-"/>
                </a:pPr>
                <a:r>
                  <a:rPr lang="fr-FR" dirty="0"/>
                  <a:t>Pour faire des grillade, on fait brûler 1,5 kg de charbon de bois</a:t>
                </a:r>
              </a:p>
              <a:p>
                <a:pPr>
                  <a:buFontTx/>
                  <a:buChar char="-"/>
                </a:pPr>
                <a:r>
                  <a:rPr lang="fr-FR" dirty="0"/>
                  <a:t> le charbon de bois contient 85% de carbone</a:t>
                </a:r>
              </a:p>
              <a:p>
                <a:pPr marL="0" indent="0">
                  <a:buNone/>
                </a:pPr>
                <a:r>
                  <a:rPr lang="fr-FR" dirty="0"/>
                  <a:t>Soit m cette masse, on a donc:</a:t>
                </a:r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r>
                  <a:rPr lang="fr-FR" dirty="0">
                    <a:solidFill>
                      <a:schemeClr val="accent2"/>
                    </a:solidFill>
                  </a:rPr>
                  <a:t>On a donc: </a:t>
                </a:r>
                <a:r>
                  <a:rPr lang="fr-FR" dirty="0"/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R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RE" b="0" i="1" smtClean="0">
                            <a:latin typeface="Cambria Math" panose="02040503050406030204" pitchFamily="18" charset="0"/>
                          </a:rPr>
                          <m:t>85</m:t>
                        </m:r>
                        <m:r>
                          <a:rPr lang="fr-RE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RE" i="1">
                            <a:latin typeface="Cambria Math" panose="02040503050406030204" pitchFamily="18" charset="0"/>
                          </a:rPr>
                          <m:t> 1,5</m:t>
                        </m:r>
                      </m:num>
                      <m:den>
                        <m:r>
                          <a:rPr lang="fr-RE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fr-FR" dirty="0"/>
              </a:p>
              <a:p>
                <a:pPr marL="0" indent="0">
                  <a:buNone/>
                </a:pPr>
                <a:r>
                  <a:rPr lang="fr-FR" dirty="0"/>
                  <a:t>Soit m = 2,08 kg</a:t>
                </a:r>
              </a:p>
              <a:p>
                <a:pPr marL="0" indent="0">
                  <a:buNone/>
                </a:pPr>
                <a:r>
                  <a:rPr lang="fr-FR" dirty="0">
                    <a:solidFill>
                      <a:schemeClr val="accent2"/>
                    </a:solidFill>
                  </a:rPr>
                  <a:t>Conclusion: </a:t>
                </a:r>
                <a:r>
                  <a:rPr lang="fr-FR" dirty="0">
                    <a:solidFill>
                      <a:srgbClr val="0070C0"/>
                    </a:solidFill>
                  </a:rPr>
                  <a:t>La masse de carbone utilisée est de 1,275 kg soit 1 275 g.</a:t>
                </a:r>
              </a:p>
              <a:p>
                <a:pPr marL="0" indent="0">
                  <a:buNone/>
                </a:pPr>
                <a:endParaRPr lang="fr-RE" dirty="0"/>
              </a:p>
              <a:p>
                <a:pPr marL="0" indent="0">
                  <a:buNone/>
                </a:pPr>
                <a:endParaRPr lang="fr-RE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8506" y="260059"/>
                <a:ext cx="10825294" cy="5916904"/>
              </a:xfrm>
              <a:blipFill>
                <a:blip r:embed="rId2"/>
                <a:stretch>
                  <a:fillRect l="-1182" t="-1753"/>
                </a:stretch>
              </a:blipFill>
            </p:spPr>
            <p:txBody>
              <a:bodyPr/>
              <a:lstStyle/>
              <a:p>
                <a:r>
                  <a:rPr lang="fr-R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38695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1728" y="436228"/>
            <a:ext cx="10842072" cy="5740735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2/ </a:t>
            </a:r>
            <a:r>
              <a:rPr lang="fr-FR" dirty="0">
                <a:solidFill>
                  <a:srgbClr val="FF0000"/>
                </a:solidFill>
              </a:rPr>
              <a:t>Sachant que la combustion de 1g de carbone dégage 3,7g de dioxyde de carbone, calcule la masse de dioxyde de carbone produite par cette combustion.</a:t>
            </a:r>
          </a:p>
          <a:p>
            <a:pPr marL="0" indent="0">
              <a:buNone/>
            </a:pPr>
            <a:endParaRPr lang="fr-RE" dirty="0"/>
          </a:p>
          <a:p>
            <a:pPr marL="0" indent="0">
              <a:buNone/>
            </a:pPr>
            <a:endParaRPr lang="fr-RE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302004" y="1579975"/>
                <a:ext cx="11534862" cy="49905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2400" dirty="0">
                    <a:solidFill>
                      <a:schemeClr val="accent2"/>
                    </a:solidFill>
                  </a:rPr>
                  <a:t>Je cherche </a:t>
                </a:r>
                <a:r>
                  <a:rPr lang="fr-FR" sz="2400" dirty="0"/>
                  <a:t>la masse de dioxyde de carbone produite par cette combustion.</a:t>
                </a:r>
              </a:p>
              <a:p>
                <a:r>
                  <a:rPr lang="fr-FR" sz="2400" dirty="0">
                    <a:solidFill>
                      <a:schemeClr val="accent2"/>
                    </a:solidFill>
                  </a:rPr>
                  <a:t>Je sais que: </a:t>
                </a:r>
              </a:p>
              <a:p>
                <a:pPr>
                  <a:buFontTx/>
                  <a:buChar char="-"/>
                </a:pPr>
                <a:r>
                  <a:rPr lang="fr-FR" sz="2400" dirty="0"/>
                  <a:t> la masse de carbone est de 1 275 g</a:t>
                </a:r>
              </a:p>
              <a:p>
                <a:pPr>
                  <a:buFontTx/>
                  <a:buChar char="-"/>
                </a:pPr>
                <a:r>
                  <a:rPr lang="fr-FR" sz="2400" dirty="0"/>
                  <a:t> la combustion de 1 g de carbone produit 3,7 g de dioxyde de carbone</a:t>
                </a:r>
              </a:p>
              <a:p>
                <a:r>
                  <a:rPr lang="fr-FR" sz="2400" dirty="0">
                    <a:solidFill>
                      <a:schemeClr val="accent2"/>
                    </a:solidFill>
                  </a:rPr>
                  <a:t>On fait alors un tableau de proportionnalité:</a:t>
                </a:r>
              </a:p>
              <a:p>
                <a:endParaRPr lang="fr-FR" sz="2400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r>
                  <a:rPr lang="fr-FR" sz="2000" dirty="0">
                    <a:solidFill>
                      <a:schemeClr val="accent2"/>
                    </a:solidFill>
                  </a:rPr>
                  <a:t>On a donc:  </a:t>
                </a:r>
                <a:r>
                  <a:rPr lang="fr-RE" sz="2000" dirty="0">
                    <a:solidFill>
                      <a:schemeClr val="dk1"/>
                    </a:solidFill>
                  </a:rPr>
                  <a:t>m</a:t>
                </a:r>
                <a:r>
                  <a:rPr lang="fr-RE" sz="2000" baseline="-25000" dirty="0">
                    <a:solidFill>
                      <a:schemeClr val="dk1"/>
                    </a:solidFill>
                  </a:rPr>
                  <a:t>1</a:t>
                </a:r>
                <a:r>
                  <a:rPr lang="fr-FR" sz="20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RE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RE" sz="2000" b="0" i="1" smtClean="0">
                            <a:latin typeface="Cambria Math" panose="02040503050406030204" pitchFamily="18" charset="0"/>
                          </a:rPr>
                          <m:t>1 275</m:t>
                        </m:r>
                        <m:r>
                          <a:rPr lang="fr-RE" sz="200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RE" sz="2000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RE" sz="2000" i="1">
                            <a:latin typeface="Cambria Math" panose="02040503050406030204" pitchFamily="18" charset="0"/>
                          </a:rPr>
                          <m:t> 3,7</m:t>
                        </m:r>
                      </m:num>
                      <m:den>
                        <m:r>
                          <a:rPr lang="fr-RE" sz="20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fr-RE" sz="2000" dirty="0"/>
              </a:p>
              <a:p>
                <a:r>
                  <a:rPr lang="fr-FR" sz="2000" dirty="0"/>
                  <a:t>Soit </a:t>
                </a:r>
                <a:r>
                  <a:rPr lang="fr-RE" sz="2000" dirty="0">
                    <a:solidFill>
                      <a:schemeClr val="dk1"/>
                    </a:solidFill>
                  </a:rPr>
                  <a:t>m</a:t>
                </a:r>
                <a:r>
                  <a:rPr lang="fr-RE" sz="2000" baseline="-25000" dirty="0">
                    <a:solidFill>
                      <a:schemeClr val="dk1"/>
                    </a:solidFill>
                  </a:rPr>
                  <a:t>1</a:t>
                </a:r>
                <a:r>
                  <a:rPr lang="fr-FR" sz="2000" dirty="0"/>
                  <a:t> = 4 717,5</a:t>
                </a:r>
              </a:p>
              <a:p>
                <a:r>
                  <a:rPr lang="fr-FR" sz="2000" dirty="0">
                    <a:solidFill>
                      <a:schemeClr val="accent2"/>
                    </a:solidFill>
                  </a:rPr>
                  <a:t>Conclusion: </a:t>
                </a:r>
                <a:r>
                  <a:rPr lang="fr-FR" sz="2000" dirty="0">
                    <a:solidFill>
                      <a:srgbClr val="0070C0"/>
                    </a:solidFill>
                  </a:rPr>
                  <a:t>La masse de dioxyde de carbone produite lors de cette combustion est donc d’environ 4 717,5g</a:t>
                </a:r>
                <a:endParaRPr lang="fr-FR" sz="2400" dirty="0">
                  <a:solidFill>
                    <a:srgbClr val="0070C0"/>
                  </a:solidFill>
                  <a:latin typeface="Arial" pitchFamily="34" charset="0"/>
                  <a:ea typeface="Calibri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04" y="1579975"/>
                <a:ext cx="11534862" cy="4990533"/>
              </a:xfrm>
              <a:prstGeom prst="rect">
                <a:avLst/>
              </a:prstGeom>
              <a:blipFill>
                <a:blip r:embed="rId2"/>
                <a:stretch>
                  <a:fillRect l="-846" t="-977" b="-1954"/>
                </a:stretch>
              </a:blipFill>
            </p:spPr>
            <p:txBody>
              <a:bodyPr/>
              <a:lstStyle/>
              <a:p>
                <a:r>
                  <a:rPr lang="fr-R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29983800"/>
              </p:ext>
            </p:extLst>
          </p:nvPr>
        </p:nvGraphicFramePr>
        <p:xfrm>
          <a:off x="2944535" y="3518981"/>
          <a:ext cx="608202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1010">
                  <a:extLst>
                    <a:ext uri="{9D8B030D-6E8A-4147-A177-3AD203B41FA5}">
                      <a16:colId xmlns="" xmlns:a16="http://schemas.microsoft.com/office/drawing/2014/main" val="385544511"/>
                    </a:ext>
                  </a:extLst>
                </a:gridCol>
                <a:gridCol w="3041010">
                  <a:extLst>
                    <a:ext uri="{9D8B030D-6E8A-4147-A177-3AD203B41FA5}">
                      <a16:colId xmlns="" xmlns:a16="http://schemas.microsoft.com/office/drawing/2014/main" val="270430395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r>
                        <a:rPr lang="fr-RE" dirty="0"/>
                        <a:t>Masse de carbone (en</a:t>
                      </a:r>
                      <a:r>
                        <a:rPr lang="fr-RE" baseline="0" dirty="0"/>
                        <a:t> g)</a:t>
                      </a:r>
                      <a:endParaRPr lang="fr-R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RE" dirty="0"/>
                        <a:t>Masse</a:t>
                      </a:r>
                      <a:r>
                        <a:rPr lang="fr-RE" baseline="0" dirty="0"/>
                        <a:t> de dioxyde de carbone (en g)</a:t>
                      </a:r>
                      <a:endParaRPr lang="fr-R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01354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R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RE" dirty="0"/>
                        <a:t>3,7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42588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RE" dirty="0"/>
                        <a:t>1 275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RE" sz="1800" dirty="0">
                          <a:solidFill>
                            <a:schemeClr val="dk1"/>
                          </a:solidFill>
                        </a:rPr>
                        <a:t>m</a:t>
                      </a:r>
                      <a:r>
                        <a:rPr lang="fr-RE" sz="1800" baseline="-25000" dirty="0">
                          <a:solidFill>
                            <a:schemeClr val="dk1"/>
                          </a:solidFill>
                        </a:rPr>
                        <a:t>1</a:t>
                      </a:r>
                      <a:endParaRPr lang="fr-RE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82380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6860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340</Words>
  <Application>Microsoft Office PowerPoint</Application>
  <PresentationFormat>Personnalisé</PresentationFormat>
  <Paragraphs>123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Correction des exercices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Ai-je réussi mes exercices?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Correction des exercices</dc:title>
  <dc:creator>Sandra</dc:creator>
  <cp:lastModifiedBy>profil.seven</cp:lastModifiedBy>
  <cp:revision>14</cp:revision>
  <dcterms:created xsi:type="dcterms:W3CDTF">2016-11-23T10:30:28Z</dcterms:created>
  <dcterms:modified xsi:type="dcterms:W3CDTF">2016-11-29T04:47:14Z</dcterms:modified>
</cp:coreProperties>
</file>